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522" r:id="rId3"/>
    <p:sldId id="268" r:id="rId4"/>
    <p:sldId id="269" r:id="rId5"/>
    <p:sldId id="451" r:id="rId6"/>
    <p:sldId id="447" r:id="rId7"/>
    <p:sldId id="452" r:id="rId8"/>
    <p:sldId id="393" r:id="rId9"/>
    <p:sldId id="521" r:id="rId10"/>
    <p:sldId id="291" r:id="rId11"/>
    <p:sldId id="386" r:id="rId12"/>
    <p:sldId id="387" r:id="rId13"/>
    <p:sldId id="388" r:id="rId14"/>
    <p:sldId id="293" r:id="rId15"/>
    <p:sldId id="295" r:id="rId16"/>
    <p:sldId id="389" r:id="rId17"/>
    <p:sldId id="505" r:id="rId18"/>
    <p:sldId id="506" r:id="rId19"/>
    <p:sldId id="507" r:id="rId20"/>
    <p:sldId id="480" r:id="rId21"/>
    <p:sldId id="508" r:id="rId22"/>
    <p:sldId id="509" r:id="rId23"/>
    <p:sldId id="510" r:id="rId24"/>
    <p:sldId id="511" r:id="rId25"/>
    <p:sldId id="512" r:id="rId26"/>
    <p:sldId id="513" r:id="rId27"/>
    <p:sldId id="490" r:id="rId28"/>
    <p:sldId id="491" r:id="rId29"/>
    <p:sldId id="514" r:id="rId30"/>
    <p:sldId id="469" r:id="rId31"/>
    <p:sldId id="390" r:id="rId32"/>
    <p:sldId id="457" r:id="rId33"/>
    <p:sldId id="520" r:id="rId34"/>
    <p:sldId id="426" r:id="rId35"/>
    <p:sldId id="427" r:id="rId36"/>
    <p:sldId id="488" r:id="rId37"/>
    <p:sldId id="392" r:id="rId38"/>
    <p:sldId id="500" r:id="rId39"/>
    <p:sldId id="482" r:id="rId40"/>
    <p:sldId id="484" r:id="rId41"/>
    <p:sldId id="483" r:id="rId42"/>
    <p:sldId id="30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009051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9"/>
    <p:restoredTop sz="94803"/>
  </p:normalViewPr>
  <p:slideViewPr>
    <p:cSldViewPr snapToGrid="0" snapToObjects="1" showGuides="1">
      <p:cViewPr varScale="1">
        <p:scale>
          <a:sx n="117" d="100"/>
          <a:sy n="117" d="100"/>
        </p:scale>
        <p:origin x="31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63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21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tiff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3487-C4F1-E44C-A72D-C83FF404D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911" y="353862"/>
            <a:ext cx="11081982" cy="2637514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Using optimization to better understand leaf-to-whole plant acclimation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58773-579A-7548-A9E7-441A90B89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902" y="3275160"/>
            <a:ext cx="9144000" cy="193954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11893"/>
                </a:solidFill>
              </a:rPr>
              <a:t>Nick Smith</a:t>
            </a:r>
          </a:p>
          <a:p>
            <a:r>
              <a:rPr lang="en-US" sz="3200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sz="3200" dirty="0" err="1">
                <a:solidFill>
                  <a:srgbClr val="011893"/>
                </a:solidFill>
              </a:rPr>
              <a:t>nick.smith@ttu.edu</a:t>
            </a:r>
            <a:r>
              <a:rPr lang="en-US" sz="3200" dirty="0">
                <a:solidFill>
                  <a:srgbClr val="011893"/>
                </a:solidFill>
              </a:rPr>
              <a:t>; @</a:t>
            </a:r>
            <a:r>
              <a:rPr lang="en-US" sz="3200" dirty="0" err="1">
                <a:solidFill>
                  <a:srgbClr val="011893"/>
                </a:solidFill>
              </a:rPr>
              <a:t>nick_greg_smith</a:t>
            </a:r>
            <a:endParaRPr lang="en-US" sz="3200" dirty="0">
              <a:solidFill>
                <a:srgbClr val="011893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BFD635-1FB9-7442-A3E9-6A8776951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668" y="5098464"/>
            <a:ext cx="1609332" cy="17595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C85099-477E-ED49-9546-CD27B964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4398" y="4575481"/>
            <a:ext cx="456916" cy="3727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946DEF-DFD8-0745-9178-58B83CB920D5}"/>
              </a:ext>
            </a:extLst>
          </p:cNvPr>
          <p:cNvSpPr txBox="1"/>
          <p:nvPr/>
        </p:nvSpPr>
        <p:spPr>
          <a:xfrm>
            <a:off x="0" y="5657671"/>
            <a:ext cx="44933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Lizz</a:t>
            </a:r>
            <a:r>
              <a:rPr lang="en-US" sz="2400" dirty="0"/>
              <a:t> Waring (Northeastern State U)</a:t>
            </a:r>
          </a:p>
          <a:p>
            <a:r>
              <a:rPr lang="en-US" sz="2400" dirty="0"/>
              <a:t>Helen Scott (TTU)</a:t>
            </a:r>
          </a:p>
          <a:p>
            <a:r>
              <a:rPr lang="en-US" sz="2400" dirty="0"/>
              <a:t>Trevor Keenan (UC-Berkeley)</a:t>
            </a:r>
          </a:p>
        </p:txBody>
      </p:sp>
    </p:spTree>
    <p:extLst>
      <p:ext uri="{BB962C8B-B14F-4D97-AF65-F5344CB8AC3E}">
        <p14:creationId xmlns:p14="http://schemas.microsoft.com/office/powerpoint/2010/main" val="1097764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1" t="6067" r="822" b="8871"/>
          <a:stretch/>
        </p:blipFill>
        <p:spPr>
          <a:xfrm>
            <a:off x="1681197" y="2176919"/>
            <a:ext cx="8311420" cy="40808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the theory as a null model to explore acclimation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DEE812-8652-A44F-89F2-9AAB5369A40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9609B1-512B-7C46-BC3F-FBEAFD02AC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DBC1AC-37F2-5944-A4E2-C01FDF05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7289F-E077-3244-810A-CE0A4287470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B7D57-34EF-904E-9F84-6601F929C3B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22794-1E04-6D4A-A02D-A1F3E705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8" t="4445" r="4646" b="6230"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0" y="6489825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67283" y="696036"/>
            <a:ext cx="4490114" cy="4561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103" y="35935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89825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85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YES! Photosynthesis acclimates spatially as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082AF-094B-364B-B6E1-369F748F18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3E7676-0C29-F242-A754-0C2B941B25A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72452-F465-164D-906A-A708914C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respond to soil nutrients?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DACDEA-99F7-7E40-8700-794E2B39516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93F5F2-E4E6-FB4F-8264-936605C08FF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53BDD0-228B-8C47-9BB8-1F58286A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FDD8BF2-F0E3-E140-B731-4F703A0F41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4952" y="5346518"/>
            <a:ext cx="1527048" cy="1540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C3966C-AB2D-C842-AF41-1201F4FC22B1}"/>
              </a:ext>
            </a:extLst>
          </p:cNvPr>
          <p:cNvSpPr txBox="1"/>
          <p:nvPr/>
        </p:nvSpPr>
        <p:spPr>
          <a:xfrm>
            <a:off x="10664952" y="4680900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11893"/>
                </a:solidFill>
              </a:rPr>
              <a:t>Lizz</a:t>
            </a:r>
            <a:r>
              <a:rPr lang="en-US" dirty="0">
                <a:solidFill>
                  <a:srgbClr val="011893"/>
                </a:solidFill>
              </a:rPr>
              <a:t> Waring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1430456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BF622B-4758-674B-95C9-A5A8B092EB7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B04FE6-483B-7145-8E5F-9A52268C8A1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87E93-C1F1-404F-8A0B-DB4001E6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1952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  <a:p>
            <a:pPr marL="0" indent="0">
              <a:buNone/>
            </a:pPr>
            <a:r>
              <a:rPr lang="en-US" sz="5400" b="1" dirty="0">
                <a:solidFill>
                  <a:srgbClr val="011893"/>
                </a:solidFill>
              </a:rPr>
              <a:t>Optimal response might be to increase </a:t>
            </a:r>
            <a:r>
              <a:rPr lang="en-US" sz="5400" b="1" dirty="0">
                <a:solidFill>
                  <a:srgbClr val="009051"/>
                </a:solidFill>
              </a:rPr>
              <a:t>leaf area </a:t>
            </a:r>
            <a:r>
              <a:rPr lang="en-US" sz="5400" b="1" dirty="0">
                <a:solidFill>
                  <a:srgbClr val="011893"/>
                </a:solidFill>
              </a:rPr>
              <a:t>to access more light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1198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acclimate to environmental conditions</a:t>
            </a:r>
            <a:endParaRPr lang="en-US" dirty="0">
              <a:solidFill>
                <a:srgbClr val="01189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EB5687-BFBD-1F47-98C8-C9E30CCEA3B9}"/>
              </a:ext>
            </a:extLst>
          </p:cNvPr>
          <p:cNvCxnSpPr>
            <a:cxnSpLocks/>
          </p:cNvCxnSpPr>
          <p:nvPr/>
        </p:nvCxnSpPr>
        <p:spPr>
          <a:xfrm>
            <a:off x="3646714" y="2039779"/>
            <a:ext cx="0" cy="3867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D38192-D1F4-6243-BDA9-267C7E7E82EB}"/>
              </a:ext>
            </a:extLst>
          </p:cNvPr>
          <p:cNvCxnSpPr>
            <a:cxnSpLocks/>
          </p:cNvCxnSpPr>
          <p:nvPr/>
        </p:nvCxnSpPr>
        <p:spPr>
          <a:xfrm>
            <a:off x="3646714" y="5906869"/>
            <a:ext cx="58397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A654A8-0CFD-9544-9402-080B4F391CD5}"/>
              </a:ext>
            </a:extLst>
          </p:cNvPr>
          <p:cNvGrpSpPr/>
          <p:nvPr/>
        </p:nvGrpSpPr>
        <p:grpSpPr>
          <a:xfrm>
            <a:off x="3637189" y="5917378"/>
            <a:ext cx="6257925" cy="410621"/>
            <a:chOff x="1964448" y="7325709"/>
            <a:chExt cx="6257925" cy="4106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8FCCA0-DAA2-8E44-901B-1481E8EA01DA}"/>
                </a:ext>
              </a:extLst>
            </p:cNvPr>
            <p:cNvSpPr txBox="1"/>
            <p:nvPr/>
          </p:nvSpPr>
          <p:spPr>
            <a:xfrm>
              <a:off x="1964448" y="7325710"/>
              <a:ext cx="10433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Seconds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EA254E-7A50-4945-A3AC-488F7263CFF7}"/>
                </a:ext>
              </a:extLst>
            </p:cNvPr>
            <p:cNvSpPr txBox="1"/>
            <p:nvPr/>
          </p:nvSpPr>
          <p:spPr>
            <a:xfrm>
              <a:off x="4155198" y="7325709"/>
              <a:ext cx="674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Days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92466D-DCAF-824E-97D8-39A9CB71422A}"/>
                </a:ext>
              </a:extLst>
            </p:cNvPr>
            <p:cNvSpPr txBox="1"/>
            <p:nvPr/>
          </p:nvSpPr>
          <p:spPr>
            <a:xfrm>
              <a:off x="5041023" y="7325710"/>
              <a:ext cx="7293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Years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955124-EC00-B84F-A49E-F8682791B593}"/>
                </a:ext>
              </a:extLst>
            </p:cNvPr>
            <p:cNvSpPr txBox="1"/>
            <p:nvPr/>
          </p:nvSpPr>
          <p:spPr>
            <a:xfrm>
              <a:off x="5876925" y="7336220"/>
              <a:ext cx="10642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Decades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43BA8F-D649-D346-B617-BFD5A2D25270}"/>
                </a:ext>
              </a:extLst>
            </p:cNvPr>
            <p:cNvSpPr txBox="1"/>
            <p:nvPr/>
          </p:nvSpPr>
          <p:spPr>
            <a:xfrm>
              <a:off x="3040773" y="7325710"/>
              <a:ext cx="1045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Minutes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EF76BF-A310-FF4D-8F68-61BB0EDBD0B7}"/>
                </a:ext>
              </a:extLst>
            </p:cNvPr>
            <p:cNvSpPr txBox="1"/>
            <p:nvPr/>
          </p:nvSpPr>
          <p:spPr>
            <a:xfrm>
              <a:off x="7041409" y="7335294"/>
              <a:ext cx="1180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Centuries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D36BEB-52A9-6A43-BD40-31E11D48D8E8}"/>
              </a:ext>
            </a:extLst>
          </p:cNvPr>
          <p:cNvGrpSpPr/>
          <p:nvPr/>
        </p:nvGrpSpPr>
        <p:grpSpPr>
          <a:xfrm>
            <a:off x="2421001" y="1845232"/>
            <a:ext cx="1312090" cy="3765096"/>
            <a:chOff x="758859" y="2426214"/>
            <a:chExt cx="1312090" cy="376509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94399-D765-9245-869D-A924891E778E}"/>
                </a:ext>
              </a:extLst>
            </p:cNvPr>
            <p:cNvSpPr txBox="1"/>
            <p:nvPr/>
          </p:nvSpPr>
          <p:spPr>
            <a:xfrm>
              <a:off x="758859" y="2426214"/>
              <a:ext cx="13120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Population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89F9C1-6689-1540-9043-A459B022C547}"/>
                </a:ext>
              </a:extLst>
            </p:cNvPr>
            <p:cNvSpPr txBox="1"/>
            <p:nvPr/>
          </p:nvSpPr>
          <p:spPr>
            <a:xfrm>
              <a:off x="1310056" y="3334444"/>
              <a:ext cx="7192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Plant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89BC9A-12ED-6742-AD17-FB8BC8A6A87F}"/>
                </a:ext>
              </a:extLst>
            </p:cNvPr>
            <p:cNvSpPr txBox="1"/>
            <p:nvPr/>
          </p:nvSpPr>
          <p:spPr>
            <a:xfrm>
              <a:off x="1386153" y="4529490"/>
              <a:ext cx="6208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Leaf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3C44AB-4D2C-974C-BFFE-077F4F89E952}"/>
                </a:ext>
              </a:extLst>
            </p:cNvPr>
            <p:cNvSpPr txBox="1"/>
            <p:nvPr/>
          </p:nvSpPr>
          <p:spPr>
            <a:xfrm>
              <a:off x="1414904" y="5791200"/>
              <a:ext cx="5677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Cell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0EE2753-E6A9-B640-9F66-22ACB6AAA218}"/>
              </a:ext>
            </a:extLst>
          </p:cNvPr>
          <p:cNvSpPr txBox="1"/>
          <p:nvPr/>
        </p:nvSpPr>
        <p:spPr>
          <a:xfrm>
            <a:off x="5170714" y="6211669"/>
            <a:ext cx="300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Response time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73CDB7-0A31-6D49-9B28-06B85968DF7A}"/>
              </a:ext>
            </a:extLst>
          </p:cNvPr>
          <p:cNvSpPr txBox="1"/>
          <p:nvPr/>
        </p:nvSpPr>
        <p:spPr>
          <a:xfrm>
            <a:off x="1732217" y="1908595"/>
            <a:ext cx="738664" cy="355789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600" b="1" dirty="0"/>
              <a:t>Level of operation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83CFE7-57FE-984E-91CD-5E0D9C2FE92B}"/>
              </a:ext>
            </a:extLst>
          </p:cNvPr>
          <p:cNvSpPr/>
          <p:nvPr/>
        </p:nvSpPr>
        <p:spPr>
          <a:xfrm>
            <a:off x="3691497" y="4027714"/>
            <a:ext cx="1860217" cy="1872789"/>
          </a:xfrm>
          <a:prstGeom prst="rect">
            <a:avLst/>
          </a:prstGeom>
          <a:solidFill>
            <a:srgbClr val="1C1C1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Instantaneous response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58A19B-DD2F-194B-91E8-45D89C648512}"/>
              </a:ext>
            </a:extLst>
          </p:cNvPr>
          <p:cNvSpPr/>
          <p:nvPr/>
        </p:nvSpPr>
        <p:spPr>
          <a:xfrm>
            <a:off x="5161265" y="2867128"/>
            <a:ext cx="1552500" cy="153069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Acclimation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5600F3-9781-1840-97C5-A726D2D72D9F}"/>
              </a:ext>
            </a:extLst>
          </p:cNvPr>
          <p:cNvSpPr/>
          <p:nvPr/>
        </p:nvSpPr>
        <p:spPr>
          <a:xfrm>
            <a:off x="7192736" y="1974468"/>
            <a:ext cx="2133599" cy="11569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Adaptation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DEEC22-F870-D843-BC08-700E5394B580}"/>
              </a:ext>
            </a:extLst>
          </p:cNvPr>
          <p:cNvSpPr txBox="1"/>
          <p:nvPr/>
        </p:nvSpPr>
        <p:spPr>
          <a:xfrm>
            <a:off x="9776980" y="6465580"/>
            <a:ext cx="241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Dukes (2013)</a:t>
            </a:r>
          </a:p>
        </p:txBody>
      </p:sp>
    </p:spTree>
    <p:extLst>
      <p:ext uri="{BB962C8B-B14F-4D97-AF65-F5344CB8AC3E}">
        <p14:creationId xmlns:p14="http://schemas.microsoft.com/office/powerpoint/2010/main" val="47469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8F9D-E9B0-504D-B85B-70D6F4ACE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let’s test it experimentally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B42CC-DF30-5245-B714-C9737B1FFC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73381" y="2118327"/>
            <a:ext cx="4936580" cy="37024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A567E8-AC0A-5747-B0F9-B07296F97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02874" y="2147168"/>
            <a:ext cx="5167312" cy="387548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DE11D45-1F19-8C4C-914B-05AD7CEFFD3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D689E9-FA5D-B345-A159-25E71A271AE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F3C0BF-FB52-2045-AF1D-42EC339F7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5767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1850571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DEEB0-6000-7548-B947-6D9746C6C455}"/>
              </a:ext>
            </a:extLst>
          </p:cNvPr>
          <p:cNvSpPr/>
          <p:nvPr/>
        </p:nvSpPr>
        <p:spPr>
          <a:xfrm>
            <a:off x="6607628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05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6618514" y="2489478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4CE4C-B030-4345-8DCF-0D1583BE883B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</p:spTree>
    <p:extLst>
      <p:ext uri="{BB962C8B-B14F-4D97-AF65-F5344CB8AC3E}">
        <p14:creationId xmlns:p14="http://schemas.microsoft.com/office/powerpoint/2010/main" val="4053827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36AC0-6CA6-944F-9673-7434616B0EF0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91% increase (P &lt; 0.05)</a:t>
            </a:r>
          </a:p>
        </p:txBody>
      </p:sp>
    </p:spTree>
    <p:extLst>
      <p:ext uri="{BB962C8B-B14F-4D97-AF65-F5344CB8AC3E}">
        <p14:creationId xmlns:p14="http://schemas.microsoft.com/office/powerpoint/2010/main" val="266995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BE2F-B926-1C43-BFBA-72717F58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do greenhouse experiments translate to the field?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13D7-3207-6740-9B30-D0029BE74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A3A65-3DBC-8E41-A69E-2CF55B503A5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96788D-0CF6-354D-AC41-086BA6ACE79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16B740-B785-B547-AAEC-9BFA171C7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2431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FA8447-1C9F-9943-AE44-D6396E3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08" y="514619"/>
            <a:ext cx="6848031" cy="2054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417F1D-EB47-E040-9E46-E06EC6BDCB13}"/>
              </a:ext>
            </a:extLst>
          </p:cNvPr>
          <p:cNvSpPr txBox="1"/>
          <p:nvPr/>
        </p:nvSpPr>
        <p:spPr>
          <a:xfrm>
            <a:off x="772885" y="3429000"/>
            <a:ext cx="104611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Grassland soil nutrient addition network: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Leaf area index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Per-leaf-area nitrogen (photosynthetic proxy)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48EA42-EA94-8B45-9F19-EE46CB1E741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28C15B-AAF7-CD4B-8051-AE29CD723F1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3AC3B9-CDAF-DA46-83DA-2242B0C2E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3740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26" y="242433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38" y="2424331"/>
            <a:ext cx="3771900" cy="3429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97EA93-1112-104E-B586-B1630C64C833}"/>
              </a:ext>
            </a:extLst>
          </p:cNvPr>
          <p:cNvSpPr/>
          <p:nvPr/>
        </p:nvSpPr>
        <p:spPr>
          <a:xfrm>
            <a:off x="7069015" y="2532185"/>
            <a:ext cx="3071447" cy="284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3281BE-F6AC-9B49-A9B8-A31F8FFC2961}"/>
              </a:ext>
            </a:extLst>
          </p:cNvPr>
          <p:cNvSpPr/>
          <p:nvPr/>
        </p:nvSpPr>
        <p:spPr>
          <a:xfrm>
            <a:off x="2309446" y="2532185"/>
            <a:ext cx="2872154" cy="284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FA61E70-67A6-8E40-B239-D4189EEE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34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2EEE6-A5E7-084D-80FB-2A4D1C829759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&gt; 0.05)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26" y="242433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38" y="2424331"/>
            <a:ext cx="3771900" cy="3429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F67AD1-90AC-F74F-AAF8-49D0797200C7}"/>
              </a:ext>
            </a:extLst>
          </p:cNvPr>
          <p:cNvSpPr/>
          <p:nvPr/>
        </p:nvSpPr>
        <p:spPr>
          <a:xfrm>
            <a:off x="7069015" y="2532185"/>
            <a:ext cx="3071447" cy="284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47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increases leaf area, not leaf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2EEE6-A5E7-084D-80FB-2A4D1C829759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&gt; 0.05)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C62B6-7DB9-9444-9433-B814E56CDD69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41% increase (P &lt; 0.05)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26" y="242433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38" y="2424331"/>
            <a:ext cx="3771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07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has no impact on leaf 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BC056-982E-EF47-9F89-9C88FF38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15" y="1810765"/>
            <a:ext cx="5030370" cy="3832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52545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</p:spTree>
    <p:extLst>
      <p:ext uri="{BB962C8B-B14F-4D97-AF65-F5344CB8AC3E}">
        <p14:creationId xmlns:p14="http://schemas.microsoft.com/office/powerpoint/2010/main" val="2290306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acclimate to environmental conditions</a:t>
            </a:r>
            <a:endParaRPr lang="en-US" dirty="0">
              <a:solidFill>
                <a:srgbClr val="01189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760AC70-5994-2843-A8B1-40DEB8BD638F}"/>
              </a:ext>
            </a:extLst>
          </p:cNvPr>
          <p:cNvSpPr txBox="1"/>
          <p:nvPr/>
        </p:nvSpPr>
        <p:spPr>
          <a:xfrm rot="16200000">
            <a:off x="2436916" y="3799651"/>
            <a:ext cx="366113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Physiological parameter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795179-D718-A846-BB04-D78F3A51915A}"/>
              </a:ext>
            </a:extLst>
          </p:cNvPr>
          <p:cNvSpPr txBox="1"/>
          <p:nvPr/>
        </p:nvSpPr>
        <p:spPr>
          <a:xfrm>
            <a:off x="4670336" y="5706418"/>
            <a:ext cx="376423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Environmental condition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1B896B-6119-B149-B36E-D279F36E04DA}"/>
              </a:ext>
            </a:extLst>
          </p:cNvPr>
          <p:cNvCxnSpPr/>
          <p:nvPr/>
        </p:nvCxnSpPr>
        <p:spPr>
          <a:xfrm>
            <a:off x="4833257" y="2786745"/>
            <a:ext cx="0" cy="277137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121C9A-4E96-2749-B6CB-429A28F76D17}"/>
              </a:ext>
            </a:extLst>
          </p:cNvPr>
          <p:cNvCxnSpPr>
            <a:cxnSpLocks/>
          </p:cNvCxnSpPr>
          <p:nvPr/>
        </p:nvCxnSpPr>
        <p:spPr>
          <a:xfrm flipH="1">
            <a:off x="4804886" y="5531874"/>
            <a:ext cx="330925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88B7BF4-207D-6E4B-B535-DE55BB0F212C}"/>
              </a:ext>
            </a:extLst>
          </p:cNvPr>
          <p:cNvCxnSpPr>
            <a:cxnSpLocks/>
          </p:cNvCxnSpPr>
          <p:nvPr/>
        </p:nvCxnSpPr>
        <p:spPr>
          <a:xfrm flipV="1">
            <a:off x="5243615" y="3102432"/>
            <a:ext cx="2441699" cy="203562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50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respond to soil nutrients?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No, plants respond to added nutrients by increasing leaf area, not photosynthesis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54241-E9A9-9D46-89A8-5556B911E0D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82A2CF-7845-E845-A43E-59AE0B1728E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1447BA-DA85-7D44-A5F2-FE7FAFE4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946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What does acclimation mean for future conditions?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50" y="481324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future conditions in ways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29FDDA-A069-444F-8FA0-DB33F9437EF8}"/>
              </a:ext>
            </a:extLst>
          </p:cNvPr>
          <p:cNvGrpSpPr/>
          <p:nvPr/>
        </p:nvGrpSpPr>
        <p:grpSpPr>
          <a:xfrm>
            <a:off x="2745495" y="1090949"/>
            <a:ext cx="6400800" cy="6400800"/>
            <a:chOff x="5791200" y="613110"/>
            <a:chExt cx="6400800" cy="6400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E6E976-D430-9D43-B1CD-07585AB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613110"/>
              <a:ext cx="6400800" cy="6400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389C75-2F2A-4D44-A71F-2B43ECB097D8}"/>
                </a:ext>
              </a:extLst>
            </p:cNvPr>
            <p:cNvSpPr txBox="1"/>
            <p:nvPr/>
          </p:nvSpPr>
          <p:spPr>
            <a:xfrm>
              <a:off x="7716649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mean: -12%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B6103A-846F-8145-8B7B-A3ADF3F515C4}"/>
                </a:ext>
              </a:extLst>
            </p:cNvPr>
            <p:cNvSpPr txBox="1"/>
            <p:nvPr/>
          </p:nvSpPr>
          <p:spPr>
            <a:xfrm>
              <a:off x="9730801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mean: -15%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4D68F7-F972-B149-8B98-001F8AA30F3C}"/>
              </a:ext>
            </a:extLst>
          </p:cNvPr>
          <p:cNvSpPr txBox="1"/>
          <p:nvPr/>
        </p:nvSpPr>
        <p:spPr>
          <a:xfrm>
            <a:off x="5645068" y="4974771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9051"/>
                </a:solidFill>
              </a:rPr>
              <a:t>(</a:t>
            </a:r>
            <a:r>
              <a:rPr lang="en-US" sz="2800" b="1" i="1" dirty="0">
                <a:solidFill>
                  <a:srgbClr val="009051"/>
                </a:solidFill>
              </a:rPr>
              <a:t>P</a:t>
            </a:r>
            <a:r>
              <a:rPr lang="en-US" sz="2800" b="1" dirty="0">
                <a:solidFill>
                  <a:srgbClr val="009051"/>
                </a:solidFill>
              </a:rPr>
              <a:t> &gt; 0.05)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446505" y="6465207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</p:spTree>
    <p:extLst>
      <p:ext uri="{BB962C8B-B14F-4D97-AF65-F5344CB8AC3E}">
        <p14:creationId xmlns:p14="http://schemas.microsoft.com/office/powerpoint/2010/main" val="861043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526403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2724765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What does acclimation mean for future conditions?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009051"/>
                </a:solidFill>
              </a:rPr>
              <a:t>Photosynthesis will increase and per-leaf-area nutrient use will decrease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69714C-297B-1043-A371-E3DF2BF1FE6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05CC6E-BD1E-3344-BBD9-F253A537343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08B136-BAC6-4E47-B2FD-5C9CA862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127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3311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4000" dirty="0"/>
              <a:t>Need to make sure our models allow for acclimation responses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7069611" y="3081996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7384359" y="4519896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822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6589"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706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Theory yields mechanistic insight about acclimation and associated feedbacks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B71D18-E965-9E48-949A-DBD000734DC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E3A443-B465-8643-B84C-8C53DC8D30F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516DF2-A406-BA49-B1F1-EA9C4E0A0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9710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49810DB-16C4-B349-889E-7B0752D46D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4983" y="4640915"/>
            <a:ext cx="2938817" cy="2204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482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Theory yields mechanistic insight about acclimation and associated feedbacks</a:t>
            </a:r>
          </a:p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We using it to study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C3/C4 competition</a:t>
            </a: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Plant invasion</a:t>
            </a: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Mycorrhizal symbioses</a:t>
            </a: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Agriculture</a:t>
            </a: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Herbarium specimens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8680A7-B941-984D-84C9-461EF445BF7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36FC04-A73A-1F4A-9D74-72B2A1171A0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CB4D1D-29A0-E140-AD24-9FA32D689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A3A6625-2780-C64E-96A5-DC59818308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584" y="3016154"/>
            <a:ext cx="2295001" cy="2292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6E28A5-E922-2247-8337-758E90BE59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351" y="3016154"/>
            <a:ext cx="1949924" cy="2599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15E82-A538-7748-9BDB-8FF688AD21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6365" y="4809295"/>
            <a:ext cx="2647665" cy="19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13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6929782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/agu_2019</a:t>
            </a:r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climate…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" t="49131" r="49328" b="2402"/>
          <a:stretch/>
        </p:blipFill>
        <p:spPr>
          <a:xfrm>
            <a:off x="2828518" y="2060020"/>
            <a:ext cx="6941629" cy="42001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3133426" y="1822427"/>
            <a:ext cx="5925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728343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the mechanisms underlying photosynthetic acclimation are not well known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8133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24" y="2265528"/>
            <a:ext cx="10515600" cy="1678674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Solution</a:t>
            </a:r>
            <a:r>
              <a:rPr lang="en-US" sz="4800" dirty="0"/>
              <a:t>: A testable, theoretical model!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259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9051"/>
                </a:solidFill>
              </a:rPr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744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9051"/>
                </a:solidFill>
              </a:rPr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5371"/>
            <a:ext cx="10515600" cy="4021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[TALK TO ME LATER ABOUT THE MATHS]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7397AC1-E209-744A-9B6B-C712996F9AAE}"/>
              </a:ext>
            </a:extLst>
          </p:cNvPr>
          <p:cNvSpPr txBox="1"/>
          <p:nvPr/>
        </p:nvSpPr>
        <p:spPr>
          <a:xfrm>
            <a:off x="1162950" y="4166167"/>
            <a:ext cx="986609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Wright et al. (2003). </a:t>
            </a:r>
            <a:r>
              <a:rPr lang="en-US" sz="2800" i="1" dirty="0"/>
              <a:t>American Naturalist</a:t>
            </a:r>
            <a:endParaRPr lang="en-US" sz="2800" dirty="0"/>
          </a:p>
          <a:p>
            <a:r>
              <a:rPr lang="en-US" sz="2800" dirty="0"/>
              <a:t>Prentice et al. (2014). </a:t>
            </a:r>
            <a:r>
              <a:rPr lang="en-US" sz="2800" i="1" dirty="0"/>
              <a:t>Ecology Letters</a:t>
            </a:r>
            <a:endParaRPr lang="en-US" sz="2800" dirty="0"/>
          </a:p>
          <a:p>
            <a:r>
              <a:rPr lang="en-US" sz="2800" dirty="0"/>
              <a:t>Wang et al. (2017). </a:t>
            </a:r>
            <a:r>
              <a:rPr lang="en-US" sz="2800" i="1" dirty="0"/>
              <a:t>Nature Plants</a:t>
            </a:r>
            <a:endParaRPr lang="en-US" sz="2800" dirty="0"/>
          </a:p>
          <a:p>
            <a:r>
              <a:rPr lang="en-US" sz="2800" dirty="0"/>
              <a:t>Smith et al. (2019). </a:t>
            </a:r>
            <a:r>
              <a:rPr lang="en-US" sz="2800" i="1" dirty="0"/>
              <a:t>Ecology Letters</a:t>
            </a:r>
            <a:endParaRPr lang="en-US" sz="2800" dirty="0"/>
          </a:p>
          <a:p>
            <a:r>
              <a:rPr lang="en-US" sz="2800" dirty="0"/>
              <a:t>Stocker et al. (2019). </a:t>
            </a:r>
            <a:r>
              <a:rPr lang="en-US" sz="2800" i="1" dirty="0"/>
              <a:t>Geoscientific Model Development Discussion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04769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1520</TotalTime>
  <Words>1362</Words>
  <Application>Microsoft Macintosh PowerPoint</Application>
  <PresentationFormat>Widescreen</PresentationFormat>
  <Paragraphs>169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Using optimization to better understand leaf-to-whole plant acclimation</vt:lpstr>
      <vt:lpstr>Plants acclimate to environmental conditions</vt:lpstr>
      <vt:lpstr>Plants acclimate to environmental conditions</vt:lpstr>
      <vt:lpstr>Acclimation is ubiquitous and well known…</vt:lpstr>
      <vt:lpstr>…and can impact carbon cycling and climate…</vt:lpstr>
      <vt:lpstr>…but the mechanisms underlying photosynthetic acclimation are not well known</vt:lpstr>
      <vt:lpstr>Solution: A testable, theoretical model!</vt:lpstr>
      <vt:lpstr>Least cost theory</vt:lpstr>
      <vt:lpstr>Least cost theory</vt:lpstr>
      <vt:lpstr>PowerPoint Presentation</vt:lpstr>
      <vt:lpstr>We can use the theory as a null model to explore acclimation mechanisms</vt:lpstr>
      <vt:lpstr>Let’s tackle some big questions in plant ecophysiology!</vt:lpstr>
      <vt:lpstr>Question 1: Is photosynthesis optimized to the environment?</vt:lpstr>
      <vt:lpstr>Global Vcmax dataset</vt:lpstr>
      <vt:lpstr>PowerPoint Presentation</vt:lpstr>
      <vt:lpstr>Question 1: Is photosynthesis optimized to the environment?  YES! Photosynthesis acclimates spatially as expected from optimization</vt:lpstr>
      <vt:lpstr>Question 2: Does photosynthesis respond to soil nutrients?</vt:lpstr>
      <vt:lpstr>From the least cost hypothesis…</vt:lpstr>
      <vt:lpstr>From the least cost hypothesis…</vt:lpstr>
      <vt:lpstr>But let’s test it experimentally</vt:lpstr>
      <vt:lpstr>PowerPoint Presentation</vt:lpstr>
      <vt:lpstr>PowerPoint Presentation</vt:lpstr>
      <vt:lpstr>Leaf area, but not photosynthesis increases with N addition</vt:lpstr>
      <vt:lpstr>But do greenhouse experiments translate to the field?</vt:lpstr>
      <vt:lpstr>PowerPoint Presentation</vt:lpstr>
      <vt:lpstr>PowerPoint Presentation</vt:lpstr>
      <vt:lpstr>PowerPoint Presentation</vt:lpstr>
      <vt:lpstr>Globally, N addition increases leaf area, not leaf N</vt:lpstr>
      <vt:lpstr>Globally, N addition has no impact on leaf N</vt:lpstr>
      <vt:lpstr>Question 2: Does photosynthesis respond to soil nutrients?  No, plants respond to added nutrients by increasing leaf area, not photosynthesis</vt:lpstr>
      <vt:lpstr>Question 3: What does acclimation mean for future conditions?</vt:lpstr>
      <vt:lpstr>Photosynthetic traits change with future conditions in ways expected from optimization</vt:lpstr>
      <vt:lpstr>Let’s run a model out into the future!</vt:lpstr>
      <vt:lpstr>Photosynthesis increases in future</vt:lpstr>
      <vt:lpstr>Photosynthesis increases in future  (at lower nutrient use)</vt:lpstr>
      <vt:lpstr>Need to rethink nutrient limitation in models</vt:lpstr>
      <vt:lpstr>Question 3: What does acclimation mean for future conditions?  Photosynthesis will increase and per-leaf-area nutrient use will decrease</vt:lpstr>
      <vt:lpstr>Conclusions</vt:lpstr>
      <vt:lpstr>Conclusions</vt:lpstr>
      <vt:lpstr>Conclusions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Smith, Nick</cp:lastModifiedBy>
  <cp:revision>193</cp:revision>
  <cp:lastPrinted>2019-07-23T15:57:34Z</cp:lastPrinted>
  <dcterms:created xsi:type="dcterms:W3CDTF">2019-07-15T15:11:58Z</dcterms:created>
  <dcterms:modified xsi:type="dcterms:W3CDTF">2019-12-12T22:25:51Z</dcterms:modified>
</cp:coreProperties>
</file>